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788" r:id="rId2"/>
    <p:sldId id="888" r:id="rId3"/>
    <p:sldId id="850" r:id="rId4"/>
    <p:sldId id="852" r:id="rId5"/>
    <p:sldId id="854" r:id="rId6"/>
    <p:sldId id="858" r:id="rId7"/>
    <p:sldId id="856" r:id="rId8"/>
    <p:sldId id="860" r:id="rId9"/>
    <p:sldId id="862" r:id="rId10"/>
  </p:sldIdLst>
  <p:sldSz cx="16200438" cy="8999538"/>
  <p:notesSz cx="6858000" cy="9144000"/>
  <p:defaultTextStyle>
    <a:defPPr>
      <a:defRPr lang="es-AR"/>
    </a:defPPr>
    <a:lvl1pPr marL="0" algn="l" defTabSz="1207648" rtl="0" eaLnBrk="1" latinLnBrk="0" hangingPunct="1">
      <a:defRPr sz="2377" kern="1200">
        <a:solidFill>
          <a:schemeClr val="tx1"/>
        </a:solidFill>
        <a:latin typeface="+mn-lt"/>
        <a:ea typeface="+mn-ea"/>
        <a:cs typeface="+mn-cs"/>
      </a:defRPr>
    </a:lvl1pPr>
    <a:lvl2pPr marL="603824" algn="l" defTabSz="1207648" rtl="0" eaLnBrk="1" latinLnBrk="0" hangingPunct="1">
      <a:defRPr sz="2377" kern="1200">
        <a:solidFill>
          <a:schemeClr val="tx1"/>
        </a:solidFill>
        <a:latin typeface="+mn-lt"/>
        <a:ea typeface="+mn-ea"/>
        <a:cs typeface="+mn-cs"/>
      </a:defRPr>
    </a:lvl2pPr>
    <a:lvl3pPr marL="1207648" algn="l" defTabSz="1207648" rtl="0" eaLnBrk="1" latinLnBrk="0" hangingPunct="1">
      <a:defRPr sz="2377" kern="1200">
        <a:solidFill>
          <a:schemeClr val="tx1"/>
        </a:solidFill>
        <a:latin typeface="+mn-lt"/>
        <a:ea typeface="+mn-ea"/>
        <a:cs typeface="+mn-cs"/>
      </a:defRPr>
    </a:lvl3pPr>
    <a:lvl4pPr marL="1811472" algn="l" defTabSz="1207648" rtl="0" eaLnBrk="1" latinLnBrk="0" hangingPunct="1">
      <a:defRPr sz="2377" kern="1200">
        <a:solidFill>
          <a:schemeClr val="tx1"/>
        </a:solidFill>
        <a:latin typeface="+mn-lt"/>
        <a:ea typeface="+mn-ea"/>
        <a:cs typeface="+mn-cs"/>
      </a:defRPr>
    </a:lvl4pPr>
    <a:lvl5pPr marL="2415296" algn="l" defTabSz="1207648" rtl="0" eaLnBrk="1" latinLnBrk="0" hangingPunct="1">
      <a:defRPr sz="2377" kern="1200">
        <a:solidFill>
          <a:schemeClr val="tx1"/>
        </a:solidFill>
        <a:latin typeface="+mn-lt"/>
        <a:ea typeface="+mn-ea"/>
        <a:cs typeface="+mn-cs"/>
      </a:defRPr>
    </a:lvl5pPr>
    <a:lvl6pPr marL="3019120" algn="l" defTabSz="1207648" rtl="0" eaLnBrk="1" latinLnBrk="0" hangingPunct="1">
      <a:defRPr sz="2377" kern="1200">
        <a:solidFill>
          <a:schemeClr val="tx1"/>
        </a:solidFill>
        <a:latin typeface="+mn-lt"/>
        <a:ea typeface="+mn-ea"/>
        <a:cs typeface="+mn-cs"/>
      </a:defRPr>
    </a:lvl6pPr>
    <a:lvl7pPr marL="3622944" algn="l" defTabSz="1207648" rtl="0" eaLnBrk="1" latinLnBrk="0" hangingPunct="1">
      <a:defRPr sz="2377" kern="1200">
        <a:solidFill>
          <a:schemeClr val="tx1"/>
        </a:solidFill>
        <a:latin typeface="+mn-lt"/>
        <a:ea typeface="+mn-ea"/>
        <a:cs typeface="+mn-cs"/>
      </a:defRPr>
    </a:lvl7pPr>
    <a:lvl8pPr marL="4226768" algn="l" defTabSz="1207648" rtl="0" eaLnBrk="1" latinLnBrk="0" hangingPunct="1">
      <a:defRPr sz="2377" kern="1200">
        <a:solidFill>
          <a:schemeClr val="tx1"/>
        </a:solidFill>
        <a:latin typeface="+mn-lt"/>
        <a:ea typeface="+mn-ea"/>
        <a:cs typeface="+mn-cs"/>
      </a:defRPr>
    </a:lvl8pPr>
    <a:lvl9pPr marL="4830592" algn="l" defTabSz="1207648" rtl="0" eaLnBrk="1" latinLnBrk="0" hangingPunct="1">
      <a:defRPr sz="237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5B9BD5"/>
    <a:srgbClr val="008000"/>
    <a:srgbClr val="66FF33"/>
    <a:srgbClr val="FFFFFF"/>
    <a:srgbClr val="6DCAF3"/>
    <a:srgbClr val="00B0F0"/>
    <a:srgbClr val="FFFF00"/>
    <a:srgbClr val="2235B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09" autoAdjust="0"/>
    <p:restoredTop sz="94502" autoAdjust="0"/>
  </p:normalViewPr>
  <p:slideViewPr>
    <p:cSldViewPr snapToGrid="0">
      <p:cViewPr varScale="1">
        <p:scale>
          <a:sx n="74" d="100"/>
          <a:sy n="74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3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AEA9C-FA0A-487D-83A9-A2C3CACCC844}" type="datetimeFigureOut">
              <a:rPr lang="es-AR" smtClean="0"/>
              <a:t>9/10/2025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52463" y="1143000"/>
            <a:ext cx="5553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16C90-843A-445D-A8DF-F9426AAFC48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9331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07648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1pPr>
    <a:lvl2pPr marL="603824" algn="l" defTabSz="1207648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2pPr>
    <a:lvl3pPr marL="1207648" algn="l" defTabSz="1207648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3pPr>
    <a:lvl4pPr marL="1811472" algn="l" defTabSz="1207648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4pPr>
    <a:lvl5pPr marL="2415296" algn="l" defTabSz="1207648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5pPr>
    <a:lvl6pPr marL="3019120" algn="l" defTabSz="1207648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6pPr>
    <a:lvl7pPr marL="3622944" algn="l" defTabSz="1207648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7pPr>
    <a:lvl8pPr marL="4226768" algn="l" defTabSz="1207648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8pPr>
    <a:lvl9pPr marL="4830592" algn="l" defTabSz="1207648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419" dirty="0"/>
              <a:t>Verificado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716C90-843A-445D-A8DF-F9426AAFC48A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3481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419" dirty="0"/>
              <a:t>Verificado</a:t>
            </a:r>
          </a:p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716C90-843A-445D-A8DF-F9426AAFC48A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9801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419" dirty="0"/>
              <a:t>Verificado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716C90-843A-445D-A8DF-F9426AAFC48A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7332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419" dirty="0"/>
              <a:t>Verificado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716C90-843A-445D-A8DF-F9426AAFC48A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59759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419" dirty="0"/>
              <a:t>Verificado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716C90-843A-445D-A8DF-F9426AAFC48A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68607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419" dirty="0"/>
              <a:t>Verificado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716C90-843A-445D-A8DF-F9426AAFC48A}" type="slidenum">
              <a:rPr lang="es-AR" smtClean="0"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2118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419" dirty="0"/>
              <a:t>Verificado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716C90-843A-445D-A8DF-F9426AAFC48A}" type="slidenum">
              <a:rPr lang="es-AR" smtClean="0"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8084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5055" y="1472842"/>
            <a:ext cx="12150329" cy="3133172"/>
          </a:xfrm>
        </p:spPr>
        <p:txBody>
          <a:bodyPr anchor="b"/>
          <a:lstStyle>
            <a:lvl1pPr algn="ctr">
              <a:defRPr sz="787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5055" y="4726842"/>
            <a:ext cx="12150329" cy="2172804"/>
          </a:xfrm>
        </p:spPr>
        <p:txBody>
          <a:bodyPr/>
          <a:lstStyle>
            <a:lvl1pPr marL="0" indent="0" algn="ctr">
              <a:buNone/>
              <a:defRPr sz="3150"/>
            </a:lvl1pPr>
            <a:lvl2pPr marL="599984" indent="0" algn="ctr">
              <a:buNone/>
              <a:defRPr sz="2625"/>
            </a:lvl2pPr>
            <a:lvl3pPr marL="1199967" indent="0" algn="ctr">
              <a:buNone/>
              <a:defRPr sz="2362"/>
            </a:lvl3pPr>
            <a:lvl4pPr marL="1799951" indent="0" algn="ctr">
              <a:buNone/>
              <a:defRPr sz="2100"/>
            </a:lvl4pPr>
            <a:lvl5pPr marL="2399934" indent="0" algn="ctr">
              <a:buNone/>
              <a:defRPr sz="2100"/>
            </a:lvl5pPr>
            <a:lvl6pPr marL="2999918" indent="0" algn="ctr">
              <a:buNone/>
              <a:defRPr sz="2100"/>
            </a:lvl6pPr>
            <a:lvl7pPr marL="3599901" indent="0" algn="ctr">
              <a:buNone/>
              <a:defRPr sz="2100"/>
            </a:lvl7pPr>
            <a:lvl8pPr marL="4199885" indent="0" algn="ctr">
              <a:buNone/>
              <a:defRPr sz="2100"/>
            </a:lvl8pPr>
            <a:lvl9pPr marL="4799868" indent="0" algn="ctr">
              <a:buNone/>
              <a:defRPr sz="21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65AF-C832-43A0-BFF7-9059E60A2BDC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B52DC-9840-4457-81CD-9505E22DFAA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859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65AF-C832-43A0-BFF7-9059E60A2BDC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B52DC-9840-4457-81CD-9505E22DFAA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22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93439" y="479142"/>
            <a:ext cx="3493219" cy="762669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780" y="479142"/>
            <a:ext cx="10277153" cy="7626692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65AF-C832-43A0-BFF7-9059E60A2BDC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B52DC-9840-4457-81CD-9505E22DFAA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735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65AF-C832-43A0-BFF7-9059E60A2BDC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B52DC-9840-4457-81CD-9505E22DFAA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07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342" y="2243636"/>
            <a:ext cx="13972878" cy="3743557"/>
          </a:xfrm>
        </p:spPr>
        <p:txBody>
          <a:bodyPr anchor="b"/>
          <a:lstStyle>
            <a:lvl1pPr>
              <a:defRPr sz="787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5342" y="6022609"/>
            <a:ext cx="13972878" cy="1968648"/>
          </a:xfrm>
        </p:spPr>
        <p:txBody>
          <a:bodyPr/>
          <a:lstStyle>
            <a:lvl1pPr marL="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1pPr>
            <a:lvl2pPr marL="599984" indent="0">
              <a:buNone/>
              <a:defRPr sz="2625">
                <a:solidFill>
                  <a:schemeClr val="tx1">
                    <a:tint val="75000"/>
                  </a:schemeClr>
                </a:solidFill>
              </a:defRPr>
            </a:lvl2pPr>
            <a:lvl3pPr marL="1199967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3pPr>
            <a:lvl4pPr marL="17999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39993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299991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5999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19988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79986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65AF-C832-43A0-BFF7-9059E60A2BDC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B52DC-9840-4457-81CD-9505E22DFAA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719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780" y="2395710"/>
            <a:ext cx="6885186" cy="571012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01472" y="2395710"/>
            <a:ext cx="6885186" cy="571012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65AF-C832-43A0-BFF7-9059E60A2BDC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B52DC-9840-4457-81CD-9505E22DFAA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902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479143"/>
            <a:ext cx="13972878" cy="173949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5891" y="2206137"/>
            <a:ext cx="6853544" cy="1081194"/>
          </a:xfr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891" y="3287331"/>
            <a:ext cx="6853544" cy="483516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01472" y="2206137"/>
            <a:ext cx="6887296" cy="1081194"/>
          </a:xfr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01472" y="3287331"/>
            <a:ext cx="6887296" cy="483516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65AF-C832-43A0-BFF7-9059E60A2BDC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B52DC-9840-4457-81CD-9505E22DFAA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667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65AF-C832-43A0-BFF7-9059E60A2BDC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B52DC-9840-4457-81CD-9505E22DFAA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344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65AF-C832-43A0-BFF7-9059E60A2BDC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B52DC-9840-4457-81CD-9505E22DFAA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04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1" y="599969"/>
            <a:ext cx="5225062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7296" y="1295767"/>
            <a:ext cx="8201472" cy="6395505"/>
          </a:xfrm>
        </p:spPr>
        <p:txBody>
          <a:bodyPr/>
          <a:lstStyle>
            <a:lvl1pPr>
              <a:defRPr sz="4199"/>
            </a:lvl1pPr>
            <a:lvl2pPr>
              <a:defRPr sz="3674"/>
            </a:lvl2pPr>
            <a:lvl3pPr>
              <a:defRPr sz="3150"/>
            </a:lvl3pPr>
            <a:lvl4pPr>
              <a:defRPr sz="2625"/>
            </a:lvl4pPr>
            <a:lvl5pPr>
              <a:defRPr sz="2625"/>
            </a:lvl5pPr>
            <a:lvl6pPr>
              <a:defRPr sz="2625"/>
            </a:lvl6pPr>
            <a:lvl7pPr>
              <a:defRPr sz="2625"/>
            </a:lvl7pPr>
            <a:lvl8pPr>
              <a:defRPr sz="2625"/>
            </a:lvl8pPr>
            <a:lvl9pPr>
              <a:defRPr sz="2625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1" y="2699862"/>
            <a:ext cx="5225062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65AF-C832-43A0-BFF7-9059E60A2BDC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B52DC-9840-4457-81CD-9505E22DFAA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935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1" y="599969"/>
            <a:ext cx="5225062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87296" y="1295767"/>
            <a:ext cx="8201472" cy="6395505"/>
          </a:xfrm>
        </p:spPr>
        <p:txBody>
          <a:bodyPr anchor="t"/>
          <a:lstStyle>
            <a:lvl1pPr marL="0" indent="0">
              <a:buNone/>
              <a:defRPr sz="4199"/>
            </a:lvl1pPr>
            <a:lvl2pPr marL="599984" indent="0">
              <a:buNone/>
              <a:defRPr sz="3674"/>
            </a:lvl2pPr>
            <a:lvl3pPr marL="1199967" indent="0">
              <a:buNone/>
              <a:defRPr sz="3150"/>
            </a:lvl3pPr>
            <a:lvl4pPr marL="1799951" indent="0">
              <a:buNone/>
              <a:defRPr sz="2625"/>
            </a:lvl4pPr>
            <a:lvl5pPr marL="2399934" indent="0">
              <a:buNone/>
              <a:defRPr sz="2625"/>
            </a:lvl5pPr>
            <a:lvl6pPr marL="2999918" indent="0">
              <a:buNone/>
              <a:defRPr sz="2625"/>
            </a:lvl6pPr>
            <a:lvl7pPr marL="3599901" indent="0">
              <a:buNone/>
              <a:defRPr sz="2625"/>
            </a:lvl7pPr>
            <a:lvl8pPr marL="4199885" indent="0">
              <a:buNone/>
              <a:defRPr sz="2625"/>
            </a:lvl8pPr>
            <a:lvl9pPr marL="4799868" indent="0">
              <a:buNone/>
              <a:defRPr sz="262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1" y="2699862"/>
            <a:ext cx="5225062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65AF-C832-43A0-BFF7-9059E60A2BDC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B52DC-9840-4457-81CD-9505E22DFAA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31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3780" y="479143"/>
            <a:ext cx="13972878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780" y="2395710"/>
            <a:ext cx="13972878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3780" y="8341239"/>
            <a:ext cx="3645099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C3231-A180-4567-894D-414DE9EFB41F}" type="datetimeFigureOut">
              <a:rPr lang="es-AR" smtClean="0"/>
              <a:t>9/10/2025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66395" y="8341239"/>
            <a:ext cx="5467648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1559" y="8341239"/>
            <a:ext cx="3645099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37612-601B-46AE-994B-984AC51B234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4231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199967" rtl="0" eaLnBrk="1" latinLnBrk="0" hangingPunct="1">
        <a:lnSpc>
          <a:spcPct val="90000"/>
        </a:lnSpc>
        <a:spcBef>
          <a:spcPct val="0"/>
        </a:spcBef>
        <a:buNone/>
        <a:defRPr sz="57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9992" indent="-299992" algn="l" defTabSz="119996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3674" kern="1200">
          <a:solidFill>
            <a:schemeClr val="tx1"/>
          </a:solidFill>
          <a:latin typeface="+mn-lt"/>
          <a:ea typeface="+mn-ea"/>
          <a:cs typeface="+mn-cs"/>
        </a:defRPr>
      </a:lvl1pPr>
      <a:lvl2pPr marL="899975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2pPr>
      <a:lvl3pPr marL="1499959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625" kern="1200">
          <a:solidFill>
            <a:schemeClr val="tx1"/>
          </a:solidFill>
          <a:latin typeface="+mn-lt"/>
          <a:ea typeface="+mn-ea"/>
          <a:cs typeface="+mn-cs"/>
        </a:defRPr>
      </a:lvl3pPr>
      <a:lvl4pPr marL="2099942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699926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329991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899893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499877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509986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1pPr>
      <a:lvl2pPr marL="599984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99967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799951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399934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2999918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599901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199885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4799868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emf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emf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emf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emf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emf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4" t="1664"/>
          <a:stretch>
            <a:fillRect/>
          </a:stretch>
        </p:blipFill>
        <p:spPr>
          <a:xfrm>
            <a:off x="0" y="0"/>
            <a:ext cx="16200438" cy="900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998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293FE-115B-CD1F-8975-4DCEAC9CC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ángulo 55">
            <a:extLst>
              <a:ext uri="{FF2B5EF4-FFF2-40B4-BE49-F238E27FC236}">
                <a16:creationId xmlns:a16="http://schemas.microsoft.com/office/drawing/2014/main" id="{7E368AEC-E449-2F6C-4511-C3075BD0B0B7}"/>
              </a:ext>
            </a:extLst>
          </p:cNvPr>
          <p:cNvSpPr/>
          <p:nvPr/>
        </p:nvSpPr>
        <p:spPr>
          <a:xfrm>
            <a:off x="5531007" y="8005686"/>
            <a:ext cx="4680000" cy="45328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D9782F0-683F-7136-FCEC-5EC978C04C0D}"/>
              </a:ext>
            </a:extLst>
          </p:cNvPr>
          <p:cNvSpPr/>
          <p:nvPr/>
        </p:nvSpPr>
        <p:spPr>
          <a:xfrm>
            <a:off x="5040000" y="1440000"/>
            <a:ext cx="10440000" cy="7200000"/>
          </a:xfrm>
          <a:prstGeom prst="rect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3E41918A-94F4-3A7F-C50B-CF2747E90BEE}"/>
              </a:ext>
            </a:extLst>
          </p:cNvPr>
          <p:cNvSpPr/>
          <p:nvPr/>
        </p:nvSpPr>
        <p:spPr>
          <a:xfrm>
            <a:off x="10451899" y="8005686"/>
            <a:ext cx="4680000" cy="45328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37A3C3EA-F370-693A-77DF-CEE57AF33E63}"/>
              </a:ext>
            </a:extLst>
          </p:cNvPr>
          <p:cNvSpPr/>
          <p:nvPr/>
        </p:nvSpPr>
        <p:spPr>
          <a:xfrm>
            <a:off x="5531007" y="7552399"/>
            <a:ext cx="4680000" cy="901009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433977F8-C43B-2852-E134-EB0C64A86DF3}"/>
              </a:ext>
            </a:extLst>
          </p:cNvPr>
          <p:cNvSpPr/>
          <p:nvPr/>
        </p:nvSpPr>
        <p:spPr>
          <a:xfrm>
            <a:off x="10451899" y="7552399"/>
            <a:ext cx="4680000" cy="901009"/>
          </a:xfrm>
          <a:prstGeom prst="rect">
            <a:avLst/>
          </a:prstGeom>
          <a:noFill/>
          <a:ln w="19050">
            <a:solidFill>
              <a:srgbClr val="6DCAF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857C1692-C7CD-C080-00CB-716F466EDF6C}"/>
              </a:ext>
            </a:extLst>
          </p:cNvPr>
          <p:cNvSpPr/>
          <p:nvPr/>
        </p:nvSpPr>
        <p:spPr>
          <a:xfrm>
            <a:off x="5531007" y="7088109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MEDIO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447FB244-B1F2-57AA-73B8-E6AE141AF645}"/>
              </a:ext>
            </a:extLst>
          </p:cNvPr>
          <p:cNvSpPr/>
          <p:nvPr/>
        </p:nvSpPr>
        <p:spPr>
          <a:xfrm>
            <a:off x="10451899" y="7088109"/>
            <a:ext cx="46799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PRONOSTICADO</a:t>
            </a:r>
          </a:p>
          <a:p>
            <a:pPr algn="ctr"/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CAA48336-8BA0-4411-8993-41B12F3B4FA6}"/>
              </a:ext>
            </a:extLst>
          </p:cNvPr>
          <p:cNvSpPr/>
          <p:nvPr/>
        </p:nvSpPr>
        <p:spPr>
          <a:xfrm>
            <a:off x="12048605" y="7589249"/>
            <a:ext cx="11265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845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F0AB266A-B25E-36E6-DC37-88112985A0DF}"/>
              </a:ext>
            </a:extLst>
          </p:cNvPr>
          <p:cNvSpPr/>
          <p:nvPr/>
        </p:nvSpPr>
        <p:spPr>
          <a:xfrm>
            <a:off x="6386164" y="8053298"/>
            <a:ext cx="26096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MÓDULO = 44.0 m³/s</a:t>
            </a:r>
            <a:endParaRPr lang="es-AR" sz="2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85A2E87E-D79B-C41C-63FB-6E96486E4273}"/>
              </a:ext>
            </a:extLst>
          </p:cNvPr>
          <p:cNvSpPr/>
          <p:nvPr/>
        </p:nvSpPr>
        <p:spPr>
          <a:xfrm>
            <a:off x="10451899" y="8012112"/>
            <a:ext cx="4679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SEQUÍA HIDROLÓGICA MODERADA</a:t>
            </a:r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7E8528F8-0CFB-20EF-DD83-B5D55112EDB5}"/>
              </a:ext>
            </a:extLst>
          </p:cNvPr>
          <p:cNvSpPr/>
          <p:nvPr/>
        </p:nvSpPr>
        <p:spPr>
          <a:xfrm>
            <a:off x="7053173" y="7589249"/>
            <a:ext cx="12756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1386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3A5DCB0F-4924-DF35-C6DB-51808148833D}"/>
              </a:ext>
            </a:extLst>
          </p:cNvPr>
          <p:cNvSpPr/>
          <p:nvPr/>
        </p:nvSpPr>
        <p:spPr>
          <a:xfrm>
            <a:off x="14534590" y="7071308"/>
            <a:ext cx="838200" cy="838200"/>
          </a:xfrm>
          <a:prstGeom prst="ellipse">
            <a:avLst/>
          </a:prstGeom>
          <a:solidFill>
            <a:schemeClr val="bg1"/>
          </a:solidFill>
          <a:ln>
            <a:solidFill>
              <a:srgbClr val="5B9BD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00B0F0"/>
              </a:solidFill>
            </a:endParaRP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28B3C95F-F41A-9D34-75F2-73396571BBBF}"/>
              </a:ext>
            </a:extLst>
          </p:cNvPr>
          <p:cNvSpPr/>
          <p:nvPr/>
        </p:nvSpPr>
        <p:spPr>
          <a:xfrm>
            <a:off x="14640318" y="7290353"/>
            <a:ext cx="6928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61%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71364AF6-5E7D-FC2D-FE94-78C305C7096D}"/>
              </a:ext>
            </a:extLst>
          </p:cNvPr>
          <p:cNvSpPr/>
          <p:nvPr/>
        </p:nvSpPr>
        <p:spPr>
          <a:xfrm>
            <a:off x="602163" y="4017642"/>
            <a:ext cx="3981643" cy="323165"/>
          </a:xfrm>
          <a:prstGeom prst="rect">
            <a:avLst/>
          </a:prstGeom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MX" sz="2100" spc="-30" dirty="0">
                <a:solidFill>
                  <a:srgbClr val="2B559E"/>
                </a:solidFill>
                <a:latin typeface="Arial Narrow" panose="020B060602020203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LAT.: -32º 51’  |  LONG.: -69º 16’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3E285483-43BC-20A9-1764-7C3360878694}"/>
              </a:ext>
            </a:extLst>
          </p:cNvPr>
          <p:cNvSpPr/>
          <p:nvPr/>
        </p:nvSpPr>
        <p:spPr>
          <a:xfrm>
            <a:off x="602164" y="3600000"/>
            <a:ext cx="3981643" cy="461665"/>
          </a:xfrm>
          <a:prstGeom prst="rect">
            <a:avLst/>
          </a:prstGeom>
        </p:spPr>
        <p:txBody>
          <a:bodyPr wrap="none" lIns="0" tIns="0" rIns="0" bIns="0" anchor="ctr" anchorCtr="1">
            <a:noAutofit/>
          </a:bodyPr>
          <a:lstStyle/>
          <a:p>
            <a:pPr algn="ctr"/>
            <a:r>
              <a:rPr lang="es-ES" sz="240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SECCIÓN AFORO GUIDO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DAD5618-051B-B8D1-DB34-4FE70E55D4E6}"/>
              </a:ext>
            </a:extLst>
          </p:cNvPr>
          <p:cNvSpPr txBox="1"/>
          <p:nvPr/>
        </p:nvSpPr>
        <p:spPr>
          <a:xfrm>
            <a:off x="602162" y="4644922"/>
            <a:ext cx="3981643" cy="650866"/>
          </a:xfrm>
          <a:prstGeom prst="rect">
            <a:avLst/>
          </a:prstGeom>
          <a:noFill/>
        </p:spPr>
        <p:txBody>
          <a:bodyPr wrap="square" lIns="0" tIns="47362" rIns="0" bIns="47362" rtlCol="0">
            <a:noAutofit/>
          </a:bodyPr>
          <a:lstStyle>
            <a:defPPr>
              <a:defRPr lang="en-US"/>
            </a:defPPr>
            <a:lvl1pPr marL="0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38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" sz="437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PRONÓSTICO</a:t>
            </a:r>
          </a:p>
        </p:txBody>
      </p:sp>
      <p:pic>
        <p:nvPicPr>
          <p:cNvPr id="32" name="Imagen 31">
            <a:extLst>
              <a:ext uri="{FF2B5EF4-FFF2-40B4-BE49-F238E27FC236}">
                <a16:creationId xmlns:a16="http://schemas.microsoft.com/office/drawing/2014/main" id="{818E42E8-6354-969C-43CD-F2CC641D34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649" y="1880169"/>
            <a:ext cx="1566675" cy="1594107"/>
          </a:xfrm>
          <a:prstGeom prst="rect">
            <a:avLst/>
          </a:prstGeom>
        </p:spPr>
      </p:pic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3E03169B-63DE-82ED-364E-40E11A6E7E88}"/>
              </a:ext>
            </a:extLst>
          </p:cNvPr>
          <p:cNvCxnSpPr/>
          <p:nvPr/>
        </p:nvCxnSpPr>
        <p:spPr>
          <a:xfrm>
            <a:off x="602166" y="1441807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D51FA9F5-1009-2327-FC1E-614791438833}"/>
              </a:ext>
            </a:extLst>
          </p:cNvPr>
          <p:cNvCxnSpPr/>
          <p:nvPr/>
        </p:nvCxnSpPr>
        <p:spPr>
          <a:xfrm>
            <a:off x="602166" y="4503148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B3AFE2BF-700B-5AC5-CB29-38A25A6B2B49}"/>
              </a:ext>
            </a:extLst>
          </p:cNvPr>
          <p:cNvCxnSpPr/>
          <p:nvPr/>
        </p:nvCxnSpPr>
        <p:spPr>
          <a:xfrm>
            <a:off x="602166" y="5579739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ángulo 39">
            <a:extLst>
              <a:ext uri="{FF2B5EF4-FFF2-40B4-BE49-F238E27FC236}">
                <a16:creationId xmlns:a16="http://schemas.microsoft.com/office/drawing/2014/main" id="{5DD256BD-C78F-4B50-2ABD-5CA4606058AD}"/>
              </a:ext>
            </a:extLst>
          </p:cNvPr>
          <p:cNvSpPr/>
          <p:nvPr/>
        </p:nvSpPr>
        <p:spPr>
          <a:xfrm>
            <a:off x="602161" y="5177264"/>
            <a:ext cx="3981644" cy="437043"/>
          </a:xfrm>
          <a:prstGeom prst="rect">
            <a:avLst/>
          </a:prstGeom>
        </p:spPr>
        <p:txBody>
          <a:bodyPr wrap="none" lIns="0" rIns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s-ES" sz="2800" spc="100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TEMPORADA 24/25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A9257C7A-129E-B093-6646-178D354E99E5}"/>
              </a:ext>
            </a:extLst>
          </p:cNvPr>
          <p:cNvSpPr/>
          <p:nvPr/>
        </p:nvSpPr>
        <p:spPr>
          <a:xfrm>
            <a:off x="612000" y="8172000"/>
            <a:ext cx="3960000" cy="46800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ES" sz="16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SEQUÍA HIDROLÓGICA MODERADA</a:t>
            </a:r>
            <a:endParaRPr lang="es-AR" sz="16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D0B172E4-9492-09B5-383F-E60CA4EB0E0D}"/>
              </a:ext>
            </a:extLst>
          </p:cNvPr>
          <p:cNvSpPr/>
          <p:nvPr/>
        </p:nvSpPr>
        <p:spPr>
          <a:xfrm>
            <a:off x="2226274" y="7508395"/>
            <a:ext cx="733425" cy="210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F6BD88F5-1CFB-6473-1E1C-9B2777B1913E}"/>
              </a:ext>
            </a:extLst>
          </p:cNvPr>
          <p:cNvSpPr/>
          <p:nvPr/>
        </p:nvSpPr>
        <p:spPr>
          <a:xfrm>
            <a:off x="1971661" y="7595626"/>
            <a:ext cx="12426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000" dirty="0">
                <a:solidFill>
                  <a:srgbClr val="2B559E"/>
                </a:solidFill>
                <a:latin typeface="Arial Narrow" panose="020B060602020203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IDE = -0.19</a:t>
            </a:r>
            <a:endParaRPr lang="es-AR" sz="1800" dirty="0">
              <a:solidFill>
                <a:srgbClr val="2B559E"/>
              </a:solidFill>
              <a:latin typeface="Arial Narrow" panose="020B0606020202030204" pitchFamily="34" charset="0"/>
            </a:endParaRPr>
          </a:p>
        </p:txBody>
      </p:sp>
      <p:pic>
        <p:nvPicPr>
          <p:cNvPr id="66" name="Imagen 65">
            <a:extLst>
              <a:ext uri="{FF2B5EF4-FFF2-40B4-BE49-F238E27FC236}">
                <a16:creationId xmlns:a16="http://schemas.microsoft.com/office/drawing/2014/main" id="{E37E0E3A-931F-FD8C-5382-E04F70F67C1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968" r="17384"/>
          <a:stretch/>
        </p:blipFill>
        <p:spPr>
          <a:xfrm>
            <a:off x="1368986" y="5693924"/>
            <a:ext cx="2448000" cy="2534762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F8EF1D2-92F8-AC2C-5EDC-01DF4397E4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81" y="-18000"/>
            <a:ext cx="16182637" cy="113635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064FC88-00E3-62D7-685D-09D218D8520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6478" r="16948" b="9190"/>
          <a:stretch>
            <a:fillRect/>
          </a:stretch>
        </p:blipFill>
        <p:spPr>
          <a:xfrm>
            <a:off x="1368000" y="5760000"/>
            <a:ext cx="2520000" cy="2338144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BF57A6D-B550-80A2-A987-16F42F1198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00000" y="1620000"/>
            <a:ext cx="6192000" cy="52200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328051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EDA74268-0095-3755-099D-A94B3C7B049E}"/>
              </a:ext>
            </a:extLst>
          </p:cNvPr>
          <p:cNvSpPr/>
          <p:nvPr/>
        </p:nvSpPr>
        <p:spPr>
          <a:xfrm>
            <a:off x="10451898" y="8010368"/>
            <a:ext cx="4680000" cy="45328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6" name="Rectángulo 55"/>
          <p:cNvSpPr/>
          <p:nvPr/>
        </p:nvSpPr>
        <p:spPr>
          <a:xfrm>
            <a:off x="5531007" y="8005686"/>
            <a:ext cx="4680000" cy="45328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0F62F87-EABB-6FFE-EBFC-31B7BF609EDA}"/>
              </a:ext>
            </a:extLst>
          </p:cNvPr>
          <p:cNvSpPr/>
          <p:nvPr/>
        </p:nvSpPr>
        <p:spPr>
          <a:xfrm>
            <a:off x="5040000" y="1440000"/>
            <a:ext cx="10440000" cy="7200000"/>
          </a:xfrm>
          <a:prstGeom prst="rect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ectángulo 47"/>
          <p:cNvSpPr/>
          <p:nvPr/>
        </p:nvSpPr>
        <p:spPr>
          <a:xfrm>
            <a:off x="5531007" y="7552399"/>
            <a:ext cx="4680000" cy="901009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Rectángulo 48"/>
          <p:cNvSpPr/>
          <p:nvPr/>
        </p:nvSpPr>
        <p:spPr>
          <a:xfrm>
            <a:off x="10451899" y="7552399"/>
            <a:ext cx="4680000" cy="901009"/>
          </a:xfrm>
          <a:prstGeom prst="rect">
            <a:avLst/>
          </a:prstGeom>
          <a:noFill/>
          <a:ln w="19050">
            <a:solidFill>
              <a:srgbClr val="6DCAF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Rectángulo 49"/>
          <p:cNvSpPr/>
          <p:nvPr/>
        </p:nvSpPr>
        <p:spPr>
          <a:xfrm>
            <a:off x="5531007" y="7088109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MEDIO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1" name="Rectángulo 50"/>
          <p:cNvSpPr/>
          <p:nvPr/>
        </p:nvSpPr>
        <p:spPr>
          <a:xfrm>
            <a:off x="10451899" y="7088109"/>
            <a:ext cx="46799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PRONOSTICADO</a:t>
            </a:r>
          </a:p>
          <a:p>
            <a:pPr algn="ctr"/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2" name="Rectángulo 51"/>
          <p:cNvSpPr/>
          <p:nvPr/>
        </p:nvSpPr>
        <p:spPr>
          <a:xfrm>
            <a:off x="10451898" y="7589249"/>
            <a:ext cx="4379557" cy="400110"/>
          </a:xfrm>
          <a:prstGeom prst="rect">
            <a:avLst/>
          </a:prstGeom>
        </p:spPr>
        <p:txBody>
          <a:bodyPr wrap="none" anchor="ctr" anchorCtr="1">
            <a:no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535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5531008" y="8053298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MÓDULO = 26.9 m³/s</a:t>
            </a:r>
            <a:endParaRPr lang="es-AR" sz="2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5" name="Rectángulo 54"/>
          <p:cNvSpPr/>
          <p:nvPr/>
        </p:nvSpPr>
        <p:spPr>
          <a:xfrm>
            <a:off x="5531006" y="7589249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847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14567761" y="7151159"/>
            <a:ext cx="838200" cy="838200"/>
          </a:xfrm>
          <a:prstGeom prst="ellipse">
            <a:avLst/>
          </a:prstGeom>
          <a:solidFill>
            <a:schemeClr val="bg1"/>
          </a:solidFill>
          <a:ln>
            <a:solidFill>
              <a:srgbClr val="5B9BD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00B0F0"/>
              </a:solidFill>
            </a:endParaRPr>
          </a:p>
        </p:txBody>
      </p:sp>
      <p:sp>
        <p:nvSpPr>
          <p:cNvPr id="58" name="Rectángulo 57"/>
          <p:cNvSpPr/>
          <p:nvPr/>
        </p:nvSpPr>
        <p:spPr>
          <a:xfrm>
            <a:off x="14673489" y="7370204"/>
            <a:ext cx="6928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63%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5" name="Rectángulo 34"/>
          <p:cNvSpPr/>
          <p:nvPr/>
        </p:nvSpPr>
        <p:spPr>
          <a:xfrm>
            <a:off x="602161" y="4017642"/>
            <a:ext cx="3981644" cy="323165"/>
          </a:xfrm>
          <a:prstGeom prst="rect">
            <a:avLst/>
          </a:prstGeom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MX" sz="2100" spc="10" dirty="0">
                <a:solidFill>
                  <a:srgbClr val="2B559E"/>
                </a:solidFill>
                <a:latin typeface="Arial Narrow" panose="020B060602020203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LAT.: -33º 47’  |  LONG.: -69º 15’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602161" y="3600000"/>
            <a:ext cx="3981644" cy="461665"/>
          </a:xfrm>
          <a:prstGeom prst="rect">
            <a:avLst/>
          </a:prstGeom>
        </p:spPr>
        <p:txBody>
          <a:bodyPr wrap="none" lIns="0" tIns="0" rIns="0" bIns="0" anchor="ctr" anchorCtr="1">
            <a:noAutofit/>
          </a:bodyPr>
          <a:lstStyle/>
          <a:p>
            <a:pPr algn="ctr"/>
            <a:r>
              <a:rPr lang="es-ES" sz="240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SECCIÓN AFORO VALLE DE UCO</a:t>
            </a:r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81" y="-18000"/>
            <a:ext cx="16182637" cy="1136351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649" y="1880169"/>
            <a:ext cx="1566675" cy="1594107"/>
          </a:xfrm>
          <a:prstGeom prst="rect">
            <a:avLst/>
          </a:prstGeom>
        </p:spPr>
      </p:pic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00158B34-AFD5-EC0B-936D-4B01F8A3F815}"/>
              </a:ext>
            </a:extLst>
          </p:cNvPr>
          <p:cNvCxnSpPr/>
          <p:nvPr/>
        </p:nvCxnSpPr>
        <p:spPr>
          <a:xfrm>
            <a:off x="602166" y="1441807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D3FA8DFA-F6A6-B058-889A-68DC04B995F9}"/>
              </a:ext>
            </a:extLst>
          </p:cNvPr>
          <p:cNvCxnSpPr/>
          <p:nvPr/>
        </p:nvCxnSpPr>
        <p:spPr>
          <a:xfrm>
            <a:off x="602166" y="4503148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31573AE3-500C-9927-AFB3-F0B0449BE166}"/>
              </a:ext>
            </a:extLst>
          </p:cNvPr>
          <p:cNvSpPr txBox="1"/>
          <p:nvPr/>
        </p:nvSpPr>
        <p:spPr>
          <a:xfrm>
            <a:off x="602165" y="4644922"/>
            <a:ext cx="3981643" cy="650866"/>
          </a:xfrm>
          <a:prstGeom prst="rect">
            <a:avLst/>
          </a:prstGeom>
          <a:noFill/>
        </p:spPr>
        <p:txBody>
          <a:bodyPr wrap="square" lIns="94725" tIns="47362" rIns="94725" bIns="47362" rtlCol="0">
            <a:spAutoFit/>
          </a:bodyPr>
          <a:lstStyle>
            <a:defPPr>
              <a:defRPr lang="en-US"/>
            </a:defPPr>
            <a:lvl1pPr marL="0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38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" sz="437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PRONÓSTICO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602164" y="5177264"/>
            <a:ext cx="3981643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" sz="2800" spc="100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TEMPORADA 25/26</a:t>
            </a:r>
          </a:p>
        </p:txBody>
      </p: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D3FA8DFA-F6A6-B058-889A-68DC04B995F9}"/>
              </a:ext>
            </a:extLst>
          </p:cNvPr>
          <p:cNvCxnSpPr/>
          <p:nvPr/>
        </p:nvCxnSpPr>
        <p:spPr>
          <a:xfrm>
            <a:off x="602166" y="5645815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2ADAE835-0160-A00C-01B2-351E25D90772}"/>
              </a:ext>
            </a:extLst>
          </p:cNvPr>
          <p:cNvSpPr/>
          <p:nvPr/>
        </p:nvSpPr>
        <p:spPr>
          <a:xfrm>
            <a:off x="10451898" y="8036956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SEQUÍA HIDROLÓGICA MODERADA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BC530C35-9DB0-A6E2-16C1-43E4339A7F90}"/>
              </a:ext>
            </a:extLst>
          </p:cNvPr>
          <p:cNvPicPr preferRelativeResize="0">
            <a:picLocks/>
          </p:cNvPicPr>
          <p:nvPr/>
        </p:nvPicPr>
        <p:blipFill>
          <a:blip r:embed="rId5"/>
          <a:srcRect l="16922" r="16868" b="11756"/>
          <a:stretch>
            <a:fillRect/>
          </a:stretch>
        </p:blipFill>
        <p:spPr>
          <a:xfrm>
            <a:off x="1368000" y="5760000"/>
            <a:ext cx="2520000" cy="2340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78A0CB3-2840-27C6-4AE0-8BCC6D929095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7200000" y="1620000"/>
            <a:ext cx="6192000" cy="52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0E4C2C44-07D5-3CA8-4A9A-F932F83D51E6}"/>
              </a:ext>
            </a:extLst>
          </p:cNvPr>
          <p:cNvSpPr/>
          <p:nvPr/>
        </p:nvSpPr>
        <p:spPr>
          <a:xfrm>
            <a:off x="612000" y="8172000"/>
            <a:ext cx="3960000" cy="46800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ES" sz="16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SEQUÍA HIDROLÓGICA MODERADA</a:t>
            </a:r>
            <a:endParaRPr lang="es-AR" sz="16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93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ángulo 55"/>
          <p:cNvSpPr/>
          <p:nvPr/>
        </p:nvSpPr>
        <p:spPr>
          <a:xfrm>
            <a:off x="5531007" y="8005686"/>
            <a:ext cx="4680000" cy="45328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0F62F87-EABB-6FFE-EBFC-31B7BF609EDA}"/>
              </a:ext>
            </a:extLst>
          </p:cNvPr>
          <p:cNvSpPr/>
          <p:nvPr/>
        </p:nvSpPr>
        <p:spPr>
          <a:xfrm>
            <a:off x="5040000" y="1440000"/>
            <a:ext cx="10440000" cy="7200000"/>
          </a:xfrm>
          <a:prstGeom prst="rect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ectángulo 47"/>
          <p:cNvSpPr/>
          <p:nvPr/>
        </p:nvSpPr>
        <p:spPr>
          <a:xfrm>
            <a:off x="5531007" y="7552399"/>
            <a:ext cx="4680000" cy="901009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Rectángulo 48"/>
          <p:cNvSpPr/>
          <p:nvPr/>
        </p:nvSpPr>
        <p:spPr>
          <a:xfrm>
            <a:off x="10451899" y="7552399"/>
            <a:ext cx="4680000" cy="901009"/>
          </a:xfrm>
          <a:prstGeom prst="rect">
            <a:avLst/>
          </a:prstGeom>
          <a:noFill/>
          <a:ln w="19050">
            <a:solidFill>
              <a:srgbClr val="6DCAF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Rectángulo 49"/>
          <p:cNvSpPr/>
          <p:nvPr/>
        </p:nvSpPr>
        <p:spPr>
          <a:xfrm>
            <a:off x="5531007" y="7088109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MEDIO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1" name="Rectángulo 50"/>
          <p:cNvSpPr/>
          <p:nvPr/>
        </p:nvSpPr>
        <p:spPr>
          <a:xfrm>
            <a:off x="10451899" y="7088109"/>
            <a:ext cx="46799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PRONOSTICADO</a:t>
            </a:r>
          </a:p>
          <a:p>
            <a:pPr algn="ctr"/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2" name="Rectángulo 51"/>
          <p:cNvSpPr/>
          <p:nvPr/>
        </p:nvSpPr>
        <p:spPr>
          <a:xfrm>
            <a:off x="10451899" y="7589249"/>
            <a:ext cx="4680000" cy="400110"/>
          </a:xfrm>
          <a:prstGeom prst="rect">
            <a:avLst/>
          </a:prstGeom>
        </p:spPr>
        <p:txBody>
          <a:bodyPr wrap="none" anchor="ctr" anchorCtr="1">
            <a:no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845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6317875" y="8053298"/>
            <a:ext cx="27462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MÓDULO = 35.2 m³/s</a:t>
            </a:r>
            <a:endParaRPr lang="es-AR" sz="2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5" name="Rectángulo 54"/>
          <p:cNvSpPr/>
          <p:nvPr/>
        </p:nvSpPr>
        <p:spPr>
          <a:xfrm>
            <a:off x="7053173" y="7589249"/>
            <a:ext cx="12756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1220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7" name="Rectángulo 36"/>
          <p:cNvSpPr/>
          <p:nvPr/>
        </p:nvSpPr>
        <p:spPr>
          <a:xfrm>
            <a:off x="602161" y="3600000"/>
            <a:ext cx="3981644" cy="461665"/>
          </a:xfrm>
          <a:prstGeom prst="rect">
            <a:avLst/>
          </a:prstGeom>
        </p:spPr>
        <p:txBody>
          <a:bodyPr wrap="none" lIns="0" tIns="0" rIns="0" bIns="0" anchor="ctr" anchorCtr="1">
            <a:noAutofit/>
          </a:bodyPr>
          <a:lstStyle/>
          <a:p>
            <a:pPr algn="ctr"/>
            <a:r>
              <a:rPr lang="es-ES" sz="240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RIO TUNUYÁN + ARROYOS</a:t>
            </a:r>
          </a:p>
        </p:txBody>
      </p: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D3FA8DFA-F6A6-B058-889A-68DC04B995F9}"/>
              </a:ext>
            </a:extLst>
          </p:cNvPr>
          <p:cNvCxnSpPr/>
          <p:nvPr/>
        </p:nvCxnSpPr>
        <p:spPr>
          <a:xfrm>
            <a:off x="602166" y="4503148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1573AE3-500C-9927-AFB3-F0B0449BE166}"/>
              </a:ext>
            </a:extLst>
          </p:cNvPr>
          <p:cNvSpPr txBox="1"/>
          <p:nvPr/>
        </p:nvSpPr>
        <p:spPr>
          <a:xfrm>
            <a:off x="602165" y="4644922"/>
            <a:ext cx="3981643" cy="650866"/>
          </a:xfrm>
          <a:prstGeom prst="rect">
            <a:avLst/>
          </a:prstGeom>
          <a:noFill/>
        </p:spPr>
        <p:txBody>
          <a:bodyPr wrap="square" lIns="94725" tIns="47362" rIns="94725" bIns="47362" rtlCol="0">
            <a:spAutoFit/>
          </a:bodyPr>
          <a:lstStyle>
            <a:defPPr>
              <a:defRPr lang="en-US"/>
            </a:defPPr>
            <a:lvl1pPr marL="0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38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" sz="437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PRONÓSTICO</a:t>
            </a:r>
          </a:p>
        </p:txBody>
      </p:sp>
      <p:sp>
        <p:nvSpPr>
          <p:cNvPr id="33" name="Rectángulo 32"/>
          <p:cNvSpPr/>
          <p:nvPr/>
        </p:nvSpPr>
        <p:spPr>
          <a:xfrm>
            <a:off x="602164" y="5177264"/>
            <a:ext cx="3981643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" sz="2800" spc="100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TEMPORADA 25/26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D3FA8DFA-F6A6-B058-889A-68DC04B995F9}"/>
              </a:ext>
            </a:extLst>
          </p:cNvPr>
          <p:cNvCxnSpPr/>
          <p:nvPr/>
        </p:nvCxnSpPr>
        <p:spPr>
          <a:xfrm>
            <a:off x="602166" y="5645815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Imagen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649" y="1880169"/>
            <a:ext cx="1566675" cy="1594107"/>
          </a:xfrm>
          <a:prstGeom prst="rect">
            <a:avLst/>
          </a:prstGeom>
        </p:spPr>
      </p:pic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00158B34-AFD5-EC0B-936D-4B01F8A3F815}"/>
              </a:ext>
            </a:extLst>
          </p:cNvPr>
          <p:cNvCxnSpPr/>
          <p:nvPr/>
        </p:nvCxnSpPr>
        <p:spPr>
          <a:xfrm>
            <a:off x="602166" y="1441807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083B2227-2789-6B68-7983-0B868744DF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81" y="-18000"/>
            <a:ext cx="16182637" cy="1136351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0326FF52-6CAE-EA6B-6E12-12913620D819}"/>
              </a:ext>
            </a:extLst>
          </p:cNvPr>
          <p:cNvSpPr/>
          <p:nvPr/>
        </p:nvSpPr>
        <p:spPr>
          <a:xfrm>
            <a:off x="10451898" y="8010368"/>
            <a:ext cx="4680000" cy="45328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1D578F3-9654-54D1-20A2-34FBC398DE36}"/>
              </a:ext>
            </a:extLst>
          </p:cNvPr>
          <p:cNvSpPr/>
          <p:nvPr/>
        </p:nvSpPr>
        <p:spPr>
          <a:xfrm>
            <a:off x="10451898" y="8036956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SEQUÍA HIDROLÓGICA MODERADA</a:t>
            </a:r>
          </a:p>
        </p:txBody>
      </p:sp>
      <p:sp>
        <p:nvSpPr>
          <p:cNvPr id="12" name="Elipse 11"/>
          <p:cNvSpPr/>
          <p:nvPr/>
        </p:nvSpPr>
        <p:spPr>
          <a:xfrm>
            <a:off x="14541898" y="7148179"/>
            <a:ext cx="838200" cy="838200"/>
          </a:xfrm>
          <a:prstGeom prst="ellipse">
            <a:avLst/>
          </a:prstGeom>
          <a:solidFill>
            <a:schemeClr val="bg1"/>
          </a:solidFill>
          <a:ln>
            <a:solidFill>
              <a:srgbClr val="5B9BD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00B0F0"/>
              </a:solidFill>
            </a:endParaRPr>
          </a:p>
        </p:txBody>
      </p:sp>
      <p:sp>
        <p:nvSpPr>
          <p:cNvPr id="58" name="Rectángulo 57"/>
          <p:cNvSpPr/>
          <p:nvPr/>
        </p:nvSpPr>
        <p:spPr>
          <a:xfrm>
            <a:off x="14647625" y="7367224"/>
            <a:ext cx="6928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69%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ED9C521-7A04-FDFB-75B0-C843E531EE80}"/>
              </a:ext>
            </a:extLst>
          </p:cNvPr>
          <p:cNvPicPr preferRelativeResize="0">
            <a:picLocks/>
          </p:cNvPicPr>
          <p:nvPr/>
        </p:nvPicPr>
        <p:blipFill>
          <a:blip r:embed="rId5"/>
          <a:srcRect l="15992" r="16242" b="10595"/>
          <a:stretch>
            <a:fillRect/>
          </a:stretch>
        </p:blipFill>
        <p:spPr>
          <a:xfrm>
            <a:off x="1368000" y="5760000"/>
            <a:ext cx="2520000" cy="234000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B199ACA-BFB2-274F-B940-CD220521B924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7200000" y="1620000"/>
            <a:ext cx="6192000" cy="52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8C632713-26F2-93EB-C55D-19BEE23D22B0}"/>
              </a:ext>
            </a:extLst>
          </p:cNvPr>
          <p:cNvSpPr/>
          <p:nvPr/>
        </p:nvSpPr>
        <p:spPr>
          <a:xfrm>
            <a:off x="612000" y="8172000"/>
            <a:ext cx="3960000" cy="46800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ES" sz="16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SEQUÍA HIDROLÓGICA MODERADA</a:t>
            </a:r>
            <a:endParaRPr lang="es-AR" sz="16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635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ángulo 55"/>
          <p:cNvSpPr/>
          <p:nvPr/>
        </p:nvSpPr>
        <p:spPr>
          <a:xfrm>
            <a:off x="5531007" y="8005686"/>
            <a:ext cx="4680000" cy="45328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0F62F87-EABB-6FFE-EBFC-31B7BF609EDA}"/>
              </a:ext>
            </a:extLst>
          </p:cNvPr>
          <p:cNvSpPr/>
          <p:nvPr/>
        </p:nvSpPr>
        <p:spPr>
          <a:xfrm>
            <a:off x="5040000" y="1440000"/>
            <a:ext cx="10440000" cy="7200000"/>
          </a:xfrm>
          <a:prstGeom prst="rect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ectángulo 47"/>
          <p:cNvSpPr/>
          <p:nvPr/>
        </p:nvSpPr>
        <p:spPr>
          <a:xfrm>
            <a:off x="5531007" y="7552399"/>
            <a:ext cx="4680000" cy="901009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Rectángulo 48"/>
          <p:cNvSpPr/>
          <p:nvPr/>
        </p:nvSpPr>
        <p:spPr>
          <a:xfrm>
            <a:off x="10451899" y="7552399"/>
            <a:ext cx="4680000" cy="901009"/>
          </a:xfrm>
          <a:prstGeom prst="rect">
            <a:avLst/>
          </a:prstGeom>
          <a:noFill/>
          <a:ln w="19050">
            <a:solidFill>
              <a:srgbClr val="6DCAF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Rectángulo 49"/>
          <p:cNvSpPr/>
          <p:nvPr/>
        </p:nvSpPr>
        <p:spPr>
          <a:xfrm>
            <a:off x="5531007" y="7088109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MEDIO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1" name="Rectángulo 50"/>
          <p:cNvSpPr/>
          <p:nvPr/>
        </p:nvSpPr>
        <p:spPr>
          <a:xfrm>
            <a:off x="10451899" y="7088109"/>
            <a:ext cx="46799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PRONOSTICADO</a:t>
            </a:r>
          </a:p>
          <a:p>
            <a:pPr algn="ctr"/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2" name="Rectángulo 51"/>
          <p:cNvSpPr/>
          <p:nvPr/>
        </p:nvSpPr>
        <p:spPr>
          <a:xfrm>
            <a:off x="10451899" y="7589249"/>
            <a:ext cx="4680000" cy="400110"/>
          </a:xfrm>
          <a:prstGeom prst="rect">
            <a:avLst/>
          </a:prstGeom>
        </p:spPr>
        <p:txBody>
          <a:bodyPr wrap="none" anchor="ctr" anchorCtr="1">
            <a:no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605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5531005" y="8053298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MÓDULO = 31.1 m³/s</a:t>
            </a:r>
            <a:endParaRPr lang="es-AR" sz="2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4" name="Rectángulo 53"/>
          <p:cNvSpPr/>
          <p:nvPr/>
        </p:nvSpPr>
        <p:spPr>
          <a:xfrm>
            <a:off x="10451899" y="8005686"/>
            <a:ext cx="4680000" cy="447722"/>
          </a:xfrm>
          <a:prstGeom prst="rect">
            <a:avLst/>
          </a:prstGeom>
          <a:solidFill>
            <a:srgbClr val="FFFF00"/>
          </a:solidFill>
        </p:spPr>
        <p:txBody>
          <a:bodyPr wrap="none" anchor="ctr" anchorCtr="1">
            <a:noAutofit/>
          </a:bodyPr>
          <a:lstStyle/>
          <a:p>
            <a:pPr algn="ctr"/>
            <a:r>
              <a:rPr lang="es-MX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SEUÍA HIDROLÓGICA MODERADA</a:t>
            </a:r>
            <a:endParaRPr lang="es-AR" sz="20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5" name="Rectángulo 54"/>
          <p:cNvSpPr/>
          <p:nvPr/>
        </p:nvSpPr>
        <p:spPr>
          <a:xfrm>
            <a:off x="5531005" y="7589249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981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14534590" y="7133673"/>
            <a:ext cx="838200" cy="838200"/>
          </a:xfrm>
          <a:prstGeom prst="ellipse">
            <a:avLst/>
          </a:prstGeom>
          <a:solidFill>
            <a:schemeClr val="bg1"/>
          </a:solidFill>
          <a:ln>
            <a:solidFill>
              <a:srgbClr val="5B9BD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00B0F0"/>
              </a:solidFill>
            </a:endParaRPr>
          </a:p>
        </p:txBody>
      </p:sp>
      <p:sp>
        <p:nvSpPr>
          <p:cNvPr id="58" name="Rectángulo 57"/>
          <p:cNvSpPr/>
          <p:nvPr/>
        </p:nvSpPr>
        <p:spPr>
          <a:xfrm>
            <a:off x="14640317" y="7352718"/>
            <a:ext cx="6928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62%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5" name="Rectángulo 34"/>
          <p:cNvSpPr/>
          <p:nvPr/>
        </p:nvSpPr>
        <p:spPr>
          <a:xfrm>
            <a:off x="602163" y="4017642"/>
            <a:ext cx="3981644" cy="323165"/>
          </a:xfrm>
          <a:prstGeom prst="rect">
            <a:avLst/>
          </a:prstGeom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MX" sz="2100" spc="10" dirty="0">
                <a:solidFill>
                  <a:srgbClr val="2B559E"/>
                </a:solidFill>
                <a:latin typeface="Arial Narrow" panose="020B060602020203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LAT.: -33º 40’  |  LONG.: -69º 19’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602163" y="3600000"/>
            <a:ext cx="3981644" cy="461665"/>
          </a:xfrm>
          <a:prstGeom prst="rect">
            <a:avLst/>
          </a:prstGeom>
        </p:spPr>
        <p:txBody>
          <a:bodyPr wrap="none" lIns="0" tIns="0" rIns="0" bIns="0" anchor="ctr" anchorCtr="1">
            <a:noAutofit/>
          </a:bodyPr>
          <a:lstStyle/>
          <a:p>
            <a:pPr algn="ctr"/>
            <a:r>
              <a:rPr lang="es-ES" sz="240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SECCIÓN AFORO LA JAULA</a:t>
            </a:r>
          </a:p>
        </p:txBody>
      </p:sp>
      <p:pic>
        <p:nvPicPr>
          <p:cNvPr id="29" name="Imagen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8000"/>
            <a:ext cx="16200438" cy="1136351"/>
          </a:xfrm>
          <a:prstGeom prst="rect">
            <a:avLst/>
          </a:prstGeom>
        </p:spPr>
      </p:pic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7464CA8C-BF18-0A9B-8A2D-08BA515313E2}"/>
              </a:ext>
            </a:extLst>
          </p:cNvPr>
          <p:cNvCxnSpPr/>
          <p:nvPr/>
        </p:nvCxnSpPr>
        <p:spPr>
          <a:xfrm>
            <a:off x="602166" y="1441807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D3FA8DFA-F6A6-B058-889A-68DC04B995F9}"/>
              </a:ext>
            </a:extLst>
          </p:cNvPr>
          <p:cNvCxnSpPr/>
          <p:nvPr/>
        </p:nvCxnSpPr>
        <p:spPr>
          <a:xfrm>
            <a:off x="602166" y="4503148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31573AE3-500C-9927-AFB3-F0B0449BE166}"/>
              </a:ext>
            </a:extLst>
          </p:cNvPr>
          <p:cNvSpPr txBox="1"/>
          <p:nvPr/>
        </p:nvSpPr>
        <p:spPr>
          <a:xfrm>
            <a:off x="602165" y="4644922"/>
            <a:ext cx="3981643" cy="650866"/>
          </a:xfrm>
          <a:prstGeom prst="rect">
            <a:avLst/>
          </a:prstGeom>
          <a:noFill/>
        </p:spPr>
        <p:txBody>
          <a:bodyPr wrap="square" lIns="94725" tIns="47362" rIns="94725" bIns="47362" rtlCol="0">
            <a:spAutoFit/>
          </a:bodyPr>
          <a:lstStyle>
            <a:defPPr>
              <a:defRPr lang="en-US"/>
            </a:defPPr>
            <a:lvl1pPr marL="0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38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" sz="437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PRONÓSTICO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602164" y="5177264"/>
            <a:ext cx="3981643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" sz="2800" spc="100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TEMPORADA 25/26</a:t>
            </a:r>
          </a:p>
        </p:txBody>
      </p: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D3FA8DFA-F6A6-B058-889A-68DC04B995F9}"/>
              </a:ext>
            </a:extLst>
          </p:cNvPr>
          <p:cNvCxnSpPr/>
          <p:nvPr/>
        </p:nvCxnSpPr>
        <p:spPr>
          <a:xfrm>
            <a:off x="602166" y="5645815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Imagen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649" y="1880169"/>
            <a:ext cx="1566675" cy="1594107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ACFABBB-F88B-5346-AE8D-E725D0E14D2E}"/>
              </a:ext>
            </a:extLst>
          </p:cNvPr>
          <p:cNvPicPr preferRelativeResize="0">
            <a:picLocks/>
          </p:cNvPicPr>
          <p:nvPr/>
        </p:nvPicPr>
        <p:blipFill>
          <a:blip r:embed="rId5"/>
          <a:srcRect l="17001" r="16807" b="9369"/>
          <a:stretch>
            <a:fillRect/>
          </a:stretch>
        </p:blipFill>
        <p:spPr>
          <a:xfrm>
            <a:off x="1368000" y="5760000"/>
            <a:ext cx="2520000" cy="2340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C17B837-720B-75B1-37A4-3F37534BAF14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7200000" y="1620000"/>
            <a:ext cx="6192000" cy="52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BFBF9A2-18F5-F47B-6325-E2BA43BDEBBB}"/>
              </a:ext>
            </a:extLst>
          </p:cNvPr>
          <p:cNvSpPr/>
          <p:nvPr/>
        </p:nvSpPr>
        <p:spPr>
          <a:xfrm>
            <a:off x="612000" y="8172000"/>
            <a:ext cx="3960000" cy="46800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ES" sz="16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SEQUÍA HIDROLÓGICA MODERADA</a:t>
            </a:r>
            <a:endParaRPr lang="es-AR" sz="16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543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ángulo 55"/>
          <p:cNvSpPr/>
          <p:nvPr/>
        </p:nvSpPr>
        <p:spPr>
          <a:xfrm>
            <a:off x="5531007" y="8005686"/>
            <a:ext cx="4680000" cy="45328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0F62F87-EABB-6FFE-EBFC-31B7BF609EDA}"/>
              </a:ext>
            </a:extLst>
          </p:cNvPr>
          <p:cNvSpPr/>
          <p:nvPr/>
        </p:nvSpPr>
        <p:spPr>
          <a:xfrm>
            <a:off x="5040000" y="1440000"/>
            <a:ext cx="10440000" cy="7200000"/>
          </a:xfrm>
          <a:prstGeom prst="rect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ectángulo 47"/>
          <p:cNvSpPr/>
          <p:nvPr/>
        </p:nvSpPr>
        <p:spPr>
          <a:xfrm>
            <a:off x="5531007" y="7552399"/>
            <a:ext cx="4680000" cy="901009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Rectángulo 48"/>
          <p:cNvSpPr/>
          <p:nvPr/>
        </p:nvSpPr>
        <p:spPr>
          <a:xfrm>
            <a:off x="10451899" y="7552399"/>
            <a:ext cx="4680000" cy="901009"/>
          </a:xfrm>
          <a:prstGeom prst="rect">
            <a:avLst/>
          </a:prstGeom>
          <a:noFill/>
          <a:ln w="19050">
            <a:solidFill>
              <a:srgbClr val="6DCAF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Rectángulo 49"/>
          <p:cNvSpPr/>
          <p:nvPr/>
        </p:nvSpPr>
        <p:spPr>
          <a:xfrm>
            <a:off x="5531007" y="7088109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MEDIO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1" name="Rectángulo 50"/>
          <p:cNvSpPr/>
          <p:nvPr/>
        </p:nvSpPr>
        <p:spPr>
          <a:xfrm>
            <a:off x="10451899" y="7088109"/>
            <a:ext cx="46799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PRONOSTICADO</a:t>
            </a:r>
          </a:p>
          <a:p>
            <a:pPr algn="ctr"/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2" name="Rectángulo 51"/>
          <p:cNvSpPr/>
          <p:nvPr/>
        </p:nvSpPr>
        <p:spPr>
          <a:xfrm>
            <a:off x="10451899" y="7589249"/>
            <a:ext cx="4680000" cy="400110"/>
          </a:xfrm>
          <a:prstGeom prst="rect">
            <a:avLst/>
          </a:prstGeom>
        </p:spPr>
        <p:txBody>
          <a:bodyPr wrap="none" anchor="ctr" anchorCtr="1">
            <a:no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975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5531006" y="8053298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MÓDULO = 34.5 m³/s</a:t>
            </a:r>
            <a:endParaRPr lang="es-AR" sz="2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4" name="Rectángulo 53"/>
          <p:cNvSpPr/>
          <p:nvPr/>
        </p:nvSpPr>
        <p:spPr>
          <a:xfrm>
            <a:off x="10451899" y="8005686"/>
            <a:ext cx="4680000" cy="447722"/>
          </a:xfrm>
          <a:prstGeom prst="rect">
            <a:avLst/>
          </a:prstGeom>
          <a:solidFill>
            <a:srgbClr val="CCFFFF"/>
          </a:solidFill>
        </p:spPr>
        <p:txBody>
          <a:bodyPr wrap="none" anchor="ctr" anchorCtr="1">
            <a:noAutofit/>
          </a:bodyPr>
          <a:lstStyle/>
          <a:p>
            <a:pPr algn="ctr"/>
            <a:r>
              <a:rPr lang="es-MX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ESCASO</a:t>
            </a:r>
            <a:endParaRPr lang="es-AR" sz="20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5" name="Rectángulo 54"/>
          <p:cNvSpPr/>
          <p:nvPr/>
        </p:nvSpPr>
        <p:spPr>
          <a:xfrm>
            <a:off x="5531006" y="7589249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1088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14186298" y="7579979"/>
            <a:ext cx="838200" cy="838200"/>
          </a:xfrm>
          <a:prstGeom prst="ellipse">
            <a:avLst/>
          </a:prstGeom>
          <a:solidFill>
            <a:schemeClr val="bg1"/>
          </a:solidFill>
          <a:ln>
            <a:solidFill>
              <a:srgbClr val="5B9BD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00B0F0"/>
              </a:solidFill>
            </a:endParaRPr>
          </a:p>
        </p:txBody>
      </p:sp>
      <p:sp>
        <p:nvSpPr>
          <p:cNvPr id="58" name="Rectángulo 57"/>
          <p:cNvSpPr/>
          <p:nvPr/>
        </p:nvSpPr>
        <p:spPr>
          <a:xfrm>
            <a:off x="14292023" y="7799024"/>
            <a:ext cx="6928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73%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pic>
        <p:nvPicPr>
          <p:cNvPr id="29" name="Imagen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81" y="-18000"/>
            <a:ext cx="16182637" cy="1136351"/>
          </a:xfrm>
          <a:prstGeom prst="rect">
            <a:avLst/>
          </a:prstGeom>
        </p:spPr>
      </p:pic>
      <p:sp>
        <p:nvSpPr>
          <p:cNvPr id="40" name="Rectángulo 39"/>
          <p:cNvSpPr/>
          <p:nvPr/>
        </p:nvSpPr>
        <p:spPr>
          <a:xfrm>
            <a:off x="602163" y="4017642"/>
            <a:ext cx="3981643" cy="323165"/>
          </a:xfrm>
          <a:prstGeom prst="rect">
            <a:avLst/>
          </a:prstGeom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MX" sz="2100" spc="10" dirty="0">
                <a:solidFill>
                  <a:srgbClr val="2B559E"/>
                </a:solidFill>
                <a:latin typeface="Arial Narrow" panose="020B060602020203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LAT.: -35º 02’  |  LONG.: -68º 52’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444501" y="3600000"/>
            <a:ext cx="4296970" cy="461665"/>
          </a:xfrm>
          <a:prstGeom prst="rect">
            <a:avLst/>
          </a:prstGeom>
        </p:spPr>
        <p:txBody>
          <a:bodyPr wrap="none" lIns="0" tIns="0" rIns="0" bIns="0" anchor="ctr" anchorCtr="1">
            <a:noAutofit/>
          </a:bodyPr>
          <a:lstStyle/>
          <a:p>
            <a:pPr algn="ctr"/>
            <a:r>
              <a:rPr lang="es-ES" sz="230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SECCIÓN AFORO LA ANGOSTURA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31573AE3-500C-9927-AFB3-F0B0449BE166}"/>
              </a:ext>
            </a:extLst>
          </p:cNvPr>
          <p:cNvSpPr txBox="1"/>
          <p:nvPr/>
        </p:nvSpPr>
        <p:spPr>
          <a:xfrm>
            <a:off x="602162" y="4644922"/>
            <a:ext cx="3981643" cy="650866"/>
          </a:xfrm>
          <a:prstGeom prst="rect">
            <a:avLst/>
          </a:prstGeom>
          <a:noFill/>
        </p:spPr>
        <p:txBody>
          <a:bodyPr wrap="square" lIns="0" tIns="47362" rIns="0" bIns="47362" rtlCol="0">
            <a:noAutofit/>
          </a:bodyPr>
          <a:lstStyle>
            <a:defPPr>
              <a:defRPr lang="en-US"/>
            </a:defPPr>
            <a:lvl1pPr marL="0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38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" sz="437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PRONÓSTICO</a:t>
            </a:r>
          </a:p>
        </p:txBody>
      </p:sp>
      <p:pic>
        <p:nvPicPr>
          <p:cNvPr id="47" name="Imagen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649" y="1880169"/>
            <a:ext cx="1566675" cy="1594107"/>
          </a:xfrm>
          <a:prstGeom prst="rect">
            <a:avLst/>
          </a:prstGeom>
        </p:spPr>
      </p:pic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0158B34-AFD5-EC0B-936D-4B01F8A3F815}"/>
              </a:ext>
            </a:extLst>
          </p:cNvPr>
          <p:cNvCxnSpPr/>
          <p:nvPr/>
        </p:nvCxnSpPr>
        <p:spPr>
          <a:xfrm>
            <a:off x="602166" y="1441807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00158B34-AFD5-EC0B-936D-4B01F8A3F815}"/>
              </a:ext>
            </a:extLst>
          </p:cNvPr>
          <p:cNvCxnSpPr/>
          <p:nvPr/>
        </p:nvCxnSpPr>
        <p:spPr>
          <a:xfrm>
            <a:off x="602166" y="4503148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00158B34-AFD5-EC0B-936D-4B01F8A3F815}"/>
              </a:ext>
            </a:extLst>
          </p:cNvPr>
          <p:cNvCxnSpPr/>
          <p:nvPr/>
        </p:nvCxnSpPr>
        <p:spPr>
          <a:xfrm>
            <a:off x="602166" y="5579739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ángulo 60"/>
          <p:cNvSpPr/>
          <p:nvPr/>
        </p:nvSpPr>
        <p:spPr>
          <a:xfrm>
            <a:off x="602161" y="5177264"/>
            <a:ext cx="3981644" cy="437043"/>
          </a:xfrm>
          <a:prstGeom prst="rect">
            <a:avLst/>
          </a:prstGeom>
        </p:spPr>
        <p:txBody>
          <a:bodyPr wrap="none" lIns="0" rIns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s-ES" sz="2800" spc="100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TEMPORADA 25/26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715EC0D-5C20-C8F6-2683-F9E3D54C9634}"/>
              </a:ext>
            </a:extLst>
          </p:cNvPr>
          <p:cNvPicPr preferRelativeResize="0">
            <a:picLocks/>
          </p:cNvPicPr>
          <p:nvPr/>
        </p:nvPicPr>
        <p:blipFill>
          <a:blip r:embed="rId5"/>
          <a:srcRect l="8889" r="21168" b="8355"/>
          <a:stretch>
            <a:fillRect/>
          </a:stretch>
        </p:blipFill>
        <p:spPr>
          <a:xfrm>
            <a:off x="1368000" y="5760000"/>
            <a:ext cx="2520000" cy="2340000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355320B3-4B6D-1395-7FFC-0919E3686C6F}"/>
              </a:ext>
            </a:extLst>
          </p:cNvPr>
          <p:cNvSpPr/>
          <p:nvPr/>
        </p:nvSpPr>
        <p:spPr>
          <a:xfrm>
            <a:off x="612000" y="8172000"/>
            <a:ext cx="3960000" cy="468000"/>
          </a:xfrm>
          <a:prstGeom prst="rect">
            <a:avLst/>
          </a:prstGeom>
          <a:solidFill>
            <a:srgbClr val="CCFFFF"/>
          </a:solidFill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ES" sz="16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ESCASO</a:t>
            </a:r>
            <a:endParaRPr lang="es-AR" sz="16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C899310-3DAA-C422-C7EC-8B44678D6B92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7200000" y="1620000"/>
            <a:ext cx="6192000" cy="52200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763374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ángulo 55"/>
          <p:cNvSpPr/>
          <p:nvPr/>
        </p:nvSpPr>
        <p:spPr>
          <a:xfrm>
            <a:off x="5531007" y="8005686"/>
            <a:ext cx="4680000" cy="45328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0F62F87-EABB-6FFE-EBFC-31B7BF609EDA}"/>
              </a:ext>
            </a:extLst>
          </p:cNvPr>
          <p:cNvSpPr/>
          <p:nvPr/>
        </p:nvSpPr>
        <p:spPr>
          <a:xfrm>
            <a:off x="5040000" y="1440000"/>
            <a:ext cx="10440000" cy="7200000"/>
          </a:xfrm>
          <a:prstGeom prst="rect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ectángulo 47"/>
          <p:cNvSpPr/>
          <p:nvPr/>
        </p:nvSpPr>
        <p:spPr>
          <a:xfrm>
            <a:off x="5531007" y="7552399"/>
            <a:ext cx="4680000" cy="901009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Rectángulo 48"/>
          <p:cNvSpPr/>
          <p:nvPr/>
        </p:nvSpPr>
        <p:spPr>
          <a:xfrm>
            <a:off x="10451899" y="7552399"/>
            <a:ext cx="4680000" cy="901009"/>
          </a:xfrm>
          <a:prstGeom prst="rect">
            <a:avLst/>
          </a:prstGeom>
          <a:noFill/>
          <a:ln w="19050">
            <a:solidFill>
              <a:srgbClr val="6DCAF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Rectángulo 49"/>
          <p:cNvSpPr/>
          <p:nvPr/>
        </p:nvSpPr>
        <p:spPr>
          <a:xfrm>
            <a:off x="5531007" y="7088109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MEDIO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1" name="Rectángulo 50"/>
          <p:cNvSpPr/>
          <p:nvPr/>
        </p:nvSpPr>
        <p:spPr>
          <a:xfrm>
            <a:off x="10451899" y="7088109"/>
            <a:ext cx="46799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PRONOSTICADO</a:t>
            </a:r>
          </a:p>
          <a:p>
            <a:pPr algn="ctr"/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2" name="Rectángulo 51"/>
          <p:cNvSpPr/>
          <p:nvPr/>
        </p:nvSpPr>
        <p:spPr>
          <a:xfrm>
            <a:off x="10451899" y="7589249"/>
            <a:ext cx="4680000" cy="400110"/>
          </a:xfrm>
          <a:prstGeom prst="rect">
            <a:avLst/>
          </a:prstGeom>
        </p:spPr>
        <p:txBody>
          <a:bodyPr wrap="none" anchor="ctr" anchorCtr="1">
            <a:no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180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5531006" y="8053298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MÓDULO = 9.5 m³/s</a:t>
            </a:r>
            <a:endParaRPr lang="es-AR" sz="2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4" name="Rectángulo 53"/>
          <p:cNvSpPr/>
          <p:nvPr/>
        </p:nvSpPr>
        <p:spPr>
          <a:xfrm>
            <a:off x="10451899" y="7998629"/>
            <a:ext cx="4680000" cy="454779"/>
          </a:xfrm>
          <a:prstGeom prst="rect">
            <a:avLst/>
          </a:prstGeom>
          <a:solidFill>
            <a:srgbClr val="CCFFFF"/>
          </a:solidFill>
        </p:spPr>
        <p:txBody>
          <a:bodyPr wrap="none" anchor="ctr" anchorCtr="1">
            <a:noAutofit/>
          </a:bodyPr>
          <a:lstStyle/>
          <a:p>
            <a:pPr algn="ctr"/>
            <a:r>
              <a:rPr lang="es-MX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ESCASO</a:t>
            </a:r>
            <a:endParaRPr lang="es-AR" sz="20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5" name="Rectángulo 54"/>
          <p:cNvSpPr/>
          <p:nvPr/>
        </p:nvSpPr>
        <p:spPr>
          <a:xfrm>
            <a:off x="5531006" y="7589249"/>
            <a:ext cx="4680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299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14534590" y="7170149"/>
            <a:ext cx="838200" cy="838200"/>
          </a:xfrm>
          <a:prstGeom prst="ellipse">
            <a:avLst/>
          </a:prstGeom>
          <a:solidFill>
            <a:schemeClr val="bg1"/>
          </a:solidFill>
          <a:ln>
            <a:solidFill>
              <a:srgbClr val="5B9BD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00B0F0"/>
              </a:solidFill>
            </a:endParaRPr>
          </a:p>
        </p:txBody>
      </p:sp>
      <p:sp>
        <p:nvSpPr>
          <p:cNvPr id="58" name="Rectángulo 57"/>
          <p:cNvSpPr/>
          <p:nvPr/>
        </p:nvSpPr>
        <p:spPr>
          <a:xfrm>
            <a:off x="14640315" y="7389194"/>
            <a:ext cx="6928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60%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5" name="Rectángulo 34"/>
          <p:cNvSpPr/>
          <p:nvPr/>
        </p:nvSpPr>
        <p:spPr>
          <a:xfrm>
            <a:off x="602163" y="4017642"/>
            <a:ext cx="3981644" cy="323165"/>
          </a:xfrm>
          <a:prstGeom prst="rect">
            <a:avLst/>
          </a:prstGeom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MX" sz="2100" spc="10" dirty="0">
                <a:solidFill>
                  <a:srgbClr val="2B559E"/>
                </a:solidFill>
                <a:latin typeface="Arial Narrow" panose="020B060602020203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LAT.: -35º 33’  |  LONG.: -69º 40’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602163" y="3600000"/>
            <a:ext cx="3981644" cy="461665"/>
          </a:xfrm>
          <a:prstGeom prst="rect">
            <a:avLst/>
          </a:prstGeom>
        </p:spPr>
        <p:txBody>
          <a:bodyPr wrap="none" lIns="0" tIns="0" rIns="0" bIns="0" anchor="ctr" anchorCtr="1">
            <a:noAutofit/>
          </a:bodyPr>
          <a:lstStyle/>
          <a:p>
            <a:pPr algn="ctr"/>
            <a:r>
              <a:rPr lang="es-ES" sz="240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SECCIÓN AFORO LA BARDA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0B6E7A76-ECC1-5386-2F29-917CCAEB7D64}"/>
              </a:ext>
            </a:extLst>
          </p:cNvPr>
          <p:cNvSpPr/>
          <p:nvPr/>
        </p:nvSpPr>
        <p:spPr>
          <a:xfrm>
            <a:off x="2226273" y="7574471"/>
            <a:ext cx="733425" cy="210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31" name="Imagen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8000"/>
            <a:ext cx="16200438" cy="1136351"/>
          </a:xfrm>
          <a:prstGeom prst="rect">
            <a:avLst/>
          </a:prstGeom>
        </p:spPr>
      </p:pic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7464CA8C-BF18-0A9B-8A2D-08BA515313E2}"/>
              </a:ext>
            </a:extLst>
          </p:cNvPr>
          <p:cNvCxnSpPr/>
          <p:nvPr/>
        </p:nvCxnSpPr>
        <p:spPr>
          <a:xfrm>
            <a:off x="602166" y="1441807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D3FA8DFA-F6A6-B058-889A-68DC04B995F9}"/>
              </a:ext>
            </a:extLst>
          </p:cNvPr>
          <p:cNvCxnSpPr/>
          <p:nvPr/>
        </p:nvCxnSpPr>
        <p:spPr>
          <a:xfrm>
            <a:off x="602166" y="4503148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31573AE3-500C-9927-AFB3-F0B0449BE166}"/>
              </a:ext>
            </a:extLst>
          </p:cNvPr>
          <p:cNvSpPr txBox="1"/>
          <p:nvPr/>
        </p:nvSpPr>
        <p:spPr>
          <a:xfrm>
            <a:off x="602165" y="4644922"/>
            <a:ext cx="3981643" cy="650866"/>
          </a:xfrm>
          <a:prstGeom prst="rect">
            <a:avLst/>
          </a:prstGeom>
          <a:noFill/>
        </p:spPr>
        <p:txBody>
          <a:bodyPr wrap="square" lIns="94725" tIns="47362" rIns="94725" bIns="47362" rtlCol="0">
            <a:spAutoFit/>
          </a:bodyPr>
          <a:lstStyle>
            <a:defPPr>
              <a:defRPr lang="en-US"/>
            </a:defPPr>
            <a:lvl1pPr marL="0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38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" sz="437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PRONÓSTICO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602164" y="5177264"/>
            <a:ext cx="3981643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" sz="2800" spc="100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TEMPORADA 25/26</a:t>
            </a:r>
          </a:p>
        </p:txBody>
      </p: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D3FA8DFA-F6A6-B058-889A-68DC04B995F9}"/>
              </a:ext>
            </a:extLst>
          </p:cNvPr>
          <p:cNvCxnSpPr/>
          <p:nvPr/>
        </p:nvCxnSpPr>
        <p:spPr>
          <a:xfrm>
            <a:off x="602166" y="5645815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Imagen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649" y="1880169"/>
            <a:ext cx="1566675" cy="1594107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B0DC772-714B-19CA-50B7-883D7569ED84}"/>
              </a:ext>
            </a:extLst>
          </p:cNvPr>
          <p:cNvPicPr preferRelativeResize="0"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7200000" y="1620000"/>
            <a:ext cx="6192000" cy="52200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43772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ángulo 55"/>
          <p:cNvSpPr/>
          <p:nvPr/>
        </p:nvSpPr>
        <p:spPr>
          <a:xfrm>
            <a:off x="5531007" y="8005686"/>
            <a:ext cx="4680000" cy="45328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0F62F87-EABB-6FFE-EBFC-31B7BF609EDA}"/>
              </a:ext>
            </a:extLst>
          </p:cNvPr>
          <p:cNvSpPr/>
          <p:nvPr/>
        </p:nvSpPr>
        <p:spPr>
          <a:xfrm>
            <a:off x="5040000" y="1440000"/>
            <a:ext cx="10440000" cy="7200000"/>
          </a:xfrm>
          <a:prstGeom prst="rect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ectángulo 47"/>
          <p:cNvSpPr/>
          <p:nvPr/>
        </p:nvSpPr>
        <p:spPr>
          <a:xfrm>
            <a:off x="5531007" y="7552399"/>
            <a:ext cx="4680000" cy="901009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Rectángulo 48"/>
          <p:cNvSpPr/>
          <p:nvPr/>
        </p:nvSpPr>
        <p:spPr>
          <a:xfrm>
            <a:off x="10451899" y="7552399"/>
            <a:ext cx="4680000" cy="901009"/>
          </a:xfrm>
          <a:prstGeom prst="rect">
            <a:avLst/>
          </a:prstGeom>
          <a:noFill/>
          <a:ln w="19050">
            <a:solidFill>
              <a:srgbClr val="6DCAF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Rectángulo 49"/>
          <p:cNvSpPr/>
          <p:nvPr/>
        </p:nvSpPr>
        <p:spPr>
          <a:xfrm>
            <a:off x="5531007" y="7088109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MEDIO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1" name="Rectángulo 50"/>
          <p:cNvSpPr/>
          <p:nvPr/>
        </p:nvSpPr>
        <p:spPr>
          <a:xfrm>
            <a:off x="10451899" y="7088109"/>
            <a:ext cx="46799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DERRAME PRONOSTICADO</a:t>
            </a:r>
          </a:p>
          <a:p>
            <a:pPr algn="ctr"/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2" name="Rectángulo 51"/>
          <p:cNvSpPr/>
          <p:nvPr/>
        </p:nvSpPr>
        <p:spPr>
          <a:xfrm>
            <a:off x="10451899" y="7589249"/>
            <a:ext cx="4680000" cy="400110"/>
          </a:xfrm>
          <a:prstGeom prst="rect">
            <a:avLst/>
          </a:prstGeom>
        </p:spPr>
        <p:txBody>
          <a:bodyPr wrap="none" anchor="ctr" anchorCtr="1">
            <a:no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1825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5531006" y="8053298"/>
            <a:ext cx="468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MÓDULO = 100.0 m³/s</a:t>
            </a:r>
            <a:endParaRPr lang="es-AR" sz="20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4" name="Rectángulo 53"/>
          <p:cNvSpPr/>
          <p:nvPr/>
        </p:nvSpPr>
        <p:spPr>
          <a:xfrm>
            <a:off x="10451899" y="8005686"/>
            <a:ext cx="4680000" cy="447722"/>
          </a:xfrm>
          <a:prstGeom prst="rect">
            <a:avLst/>
          </a:prstGeom>
          <a:solidFill>
            <a:srgbClr val="FFFF00"/>
          </a:solidFill>
        </p:spPr>
        <p:txBody>
          <a:bodyPr wrap="none" anchor="ctr" anchorCtr="1">
            <a:noAutofit/>
          </a:bodyPr>
          <a:lstStyle/>
          <a:p>
            <a:pPr algn="ctr"/>
            <a:r>
              <a:rPr lang="es-MX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SEQUÍA HIDROLÓGICA MODERADA</a:t>
            </a:r>
            <a:endParaRPr lang="es-AR" sz="20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5" name="Rectángulo 54"/>
          <p:cNvSpPr/>
          <p:nvPr/>
        </p:nvSpPr>
        <p:spPr>
          <a:xfrm>
            <a:off x="5531006" y="7589249"/>
            <a:ext cx="4680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3159 hm³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14534590" y="7088109"/>
            <a:ext cx="838200" cy="838200"/>
          </a:xfrm>
          <a:prstGeom prst="ellipse">
            <a:avLst/>
          </a:prstGeom>
          <a:solidFill>
            <a:schemeClr val="bg1"/>
          </a:solidFill>
          <a:ln>
            <a:solidFill>
              <a:srgbClr val="5B9BD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00B0F0"/>
              </a:solidFill>
            </a:endParaRPr>
          </a:p>
        </p:txBody>
      </p:sp>
      <p:sp>
        <p:nvSpPr>
          <p:cNvPr id="58" name="Rectángulo 57"/>
          <p:cNvSpPr/>
          <p:nvPr/>
        </p:nvSpPr>
        <p:spPr>
          <a:xfrm>
            <a:off x="14640315" y="7307154"/>
            <a:ext cx="6928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58%</a:t>
            </a:r>
            <a:endParaRPr lang="es-AR" sz="18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pic>
        <p:nvPicPr>
          <p:cNvPr id="31" name="Imagen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8000"/>
            <a:ext cx="16200438" cy="1136351"/>
          </a:xfrm>
          <a:prstGeom prst="rect">
            <a:avLst/>
          </a:prstGeom>
        </p:spPr>
      </p:pic>
      <p:sp>
        <p:nvSpPr>
          <p:cNvPr id="62" name="Rectángulo 61"/>
          <p:cNvSpPr/>
          <p:nvPr/>
        </p:nvSpPr>
        <p:spPr>
          <a:xfrm>
            <a:off x="602163" y="4017642"/>
            <a:ext cx="3981643" cy="323165"/>
          </a:xfrm>
          <a:prstGeom prst="rect">
            <a:avLst/>
          </a:prstGeom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MX" sz="2100" spc="10" dirty="0">
                <a:solidFill>
                  <a:srgbClr val="2B559E"/>
                </a:solidFill>
                <a:latin typeface="Arial Narrow" panose="020B060602020203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LAT.: -35º 52’  |  LONG.: -69º 53’</a:t>
            </a:r>
          </a:p>
        </p:txBody>
      </p:sp>
      <p:sp>
        <p:nvSpPr>
          <p:cNvPr id="63" name="Rectángulo 62"/>
          <p:cNvSpPr/>
          <p:nvPr/>
        </p:nvSpPr>
        <p:spPr>
          <a:xfrm>
            <a:off x="602164" y="3600000"/>
            <a:ext cx="3981643" cy="461665"/>
          </a:xfrm>
          <a:prstGeom prst="rect">
            <a:avLst/>
          </a:prstGeom>
        </p:spPr>
        <p:txBody>
          <a:bodyPr wrap="none" lIns="0" tIns="0" rIns="0" bIns="0" anchor="ctr" anchorCtr="1">
            <a:noAutofit/>
          </a:bodyPr>
          <a:lstStyle/>
          <a:p>
            <a:pPr algn="ctr"/>
            <a:r>
              <a:rPr lang="es-ES" sz="240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SECCIÓN AFORO LA GOTERA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31573AE3-500C-9927-AFB3-F0B0449BE166}"/>
              </a:ext>
            </a:extLst>
          </p:cNvPr>
          <p:cNvSpPr txBox="1"/>
          <p:nvPr/>
        </p:nvSpPr>
        <p:spPr>
          <a:xfrm>
            <a:off x="602162" y="4644922"/>
            <a:ext cx="3981643" cy="650866"/>
          </a:xfrm>
          <a:prstGeom prst="rect">
            <a:avLst/>
          </a:prstGeom>
          <a:noFill/>
        </p:spPr>
        <p:txBody>
          <a:bodyPr wrap="square" lIns="0" tIns="47362" rIns="0" bIns="47362" rtlCol="0">
            <a:noAutofit/>
          </a:bodyPr>
          <a:lstStyle>
            <a:defPPr>
              <a:defRPr lang="en-US"/>
            </a:defPPr>
            <a:lvl1pPr marL="0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38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419938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" sz="4370" b="1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PRONÓSTICO</a:t>
            </a:r>
          </a:p>
        </p:txBody>
      </p:sp>
      <p:pic>
        <p:nvPicPr>
          <p:cNvPr id="66" name="Imagen 6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649" y="1880169"/>
            <a:ext cx="1566675" cy="1594107"/>
          </a:xfrm>
          <a:prstGeom prst="rect">
            <a:avLst/>
          </a:prstGeom>
        </p:spPr>
      </p:pic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00158B34-AFD5-EC0B-936D-4B01F8A3F815}"/>
              </a:ext>
            </a:extLst>
          </p:cNvPr>
          <p:cNvCxnSpPr/>
          <p:nvPr/>
        </p:nvCxnSpPr>
        <p:spPr>
          <a:xfrm>
            <a:off x="602166" y="1441807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00158B34-AFD5-EC0B-936D-4B01F8A3F815}"/>
              </a:ext>
            </a:extLst>
          </p:cNvPr>
          <p:cNvCxnSpPr/>
          <p:nvPr/>
        </p:nvCxnSpPr>
        <p:spPr>
          <a:xfrm>
            <a:off x="602166" y="4503148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00158B34-AFD5-EC0B-936D-4B01F8A3F815}"/>
              </a:ext>
            </a:extLst>
          </p:cNvPr>
          <p:cNvCxnSpPr/>
          <p:nvPr/>
        </p:nvCxnSpPr>
        <p:spPr>
          <a:xfrm>
            <a:off x="602166" y="5579739"/>
            <a:ext cx="3981642" cy="0"/>
          </a:xfrm>
          <a:prstGeom prst="line">
            <a:avLst/>
          </a:prstGeom>
          <a:ln>
            <a:solidFill>
              <a:srgbClr val="2B55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ángulo 69"/>
          <p:cNvSpPr/>
          <p:nvPr/>
        </p:nvSpPr>
        <p:spPr>
          <a:xfrm>
            <a:off x="602161" y="5177264"/>
            <a:ext cx="3981644" cy="437043"/>
          </a:xfrm>
          <a:prstGeom prst="rect">
            <a:avLst/>
          </a:prstGeom>
        </p:spPr>
        <p:txBody>
          <a:bodyPr wrap="none" lIns="0" rIns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s-ES" sz="2800" spc="100" dirty="0">
                <a:solidFill>
                  <a:srgbClr val="2B559E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TEMPORADA 25/26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2872BD7-3272-A8DD-89AB-60F711A8B45A}"/>
              </a:ext>
            </a:extLst>
          </p:cNvPr>
          <p:cNvPicPr preferRelativeResize="0"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7200000" y="1620000"/>
            <a:ext cx="6192000" cy="52200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364CC88-F9BD-EF88-B18C-7122776E2687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rcRect l="16414" r="16970" b="10385"/>
          <a:stretch>
            <a:fillRect/>
          </a:stretch>
        </p:blipFill>
        <p:spPr>
          <a:xfrm>
            <a:off x="1368000" y="5760000"/>
            <a:ext cx="2520000" cy="2340000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811B16A7-B07E-DD29-A662-D84564B4BD99}"/>
              </a:ext>
            </a:extLst>
          </p:cNvPr>
          <p:cNvSpPr/>
          <p:nvPr/>
        </p:nvSpPr>
        <p:spPr>
          <a:xfrm>
            <a:off x="612000" y="8172000"/>
            <a:ext cx="3960000" cy="46800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anchor="ctr" anchorCtr="1">
            <a:noAutofit/>
          </a:bodyPr>
          <a:lstStyle/>
          <a:p>
            <a:pPr algn="ctr"/>
            <a:r>
              <a:rPr lang="es-ES" sz="16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SEQUÍA HIDROLÓGICA MODERADA</a:t>
            </a:r>
            <a:endParaRPr lang="es-AR" sz="16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80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6200438" cy="901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935126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16130</TotalTime>
  <Words>290</Words>
  <Application>Microsoft Office PowerPoint</Application>
  <PresentationFormat>Personalizado</PresentationFormat>
  <Paragraphs>97</Paragraphs>
  <Slides>9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Lato Black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RECURSOS HIDRICOS EN ARGENTINA</dc:title>
  <dc:creator>Marcela Andino</dc:creator>
  <cp:lastModifiedBy>RUBEN VILLODAS</cp:lastModifiedBy>
  <cp:revision>870</cp:revision>
  <dcterms:created xsi:type="dcterms:W3CDTF">2022-05-03T23:04:59Z</dcterms:created>
  <dcterms:modified xsi:type="dcterms:W3CDTF">2025-10-09T23:24:18Z</dcterms:modified>
</cp:coreProperties>
</file>